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6"/>
  </p:notesMasterIdLst>
  <p:handoutMasterIdLst>
    <p:handoutMasterId r:id="rId27"/>
  </p:handoutMasterIdLst>
  <p:sldIdLst>
    <p:sldId id="256" r:id="rId5"/>
    <p:sldId id="26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7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56"/>
            <p14:sldId id="269"/>
            <p14:sldId id="262"/>
            <p14:sldId id="263"/>
            <p14:sldId id="264"/>
            <p14:sldId id="265"/>
            <p14:sldId id="266"/>
            <p14:sldId id="267"/>
            <p14:sldId id="268"/>
            <p14:sldId id="270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41" autoAdjust="0"/>
  </p:normalViewPr>
  <p:slideViewPr>
    <p:cSldViewPr snapToGrid="0">
      <p:cViewPr varScale="1">
        <p:scale>
          <a:sx n="88" d="100"/>
          <a:sy n="88" d="100"/>
        </p:scale>
        <p:origin x="422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3/17/2025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3/17/2025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4D62A-40C9-A11E-CFF4-1987FB17E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C68B57-353F-9257-35C0-43CF7D3866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4827FD-9CD6-9BC6-A5B6-1E0DF83E04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7A3F0-64C1-8876-2AE9-3E1D6AF31A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238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64D2B-F53F-890A-1757-6F2881088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0929B3-B6D0-30E9-FE89-9293DC77E6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DC9B55-2EB0-9FC7-AD3D-23288FA230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8CE6B-E972-3D37-80C2-072852AA5B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578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42FA1-FB7C-F657-B63D-EDE865E70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53CA29-2896-6C0D-4AC6-61BC05A895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817522-C47B-C207-2E12-56777E3C69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E9136-78F4-6ED7-480C-6C05CA2A70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248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50608-4F9D-385B-A2EC-E864FBECF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705CB6-18AA-4BB0-6D5E-BAB8E67965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9ED3D8-352D-8E8D-2314-54DB4771A9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7B361-0538-6C51-6F8F-5A5AE4E8CB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840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CF1CB-B2E4-0FBF-DD92-2184AE476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213B08-DB97-3F10-8100-6FAB3564C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83EAC8-4A63-3717-190A-8EC8B0CFB0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374F31-18A0-EE09-8E71-7D464CC044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004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FC71B-E9D6-3072-5556-4752A1651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8D1F4C-8630-CC62-0F18-3031EAF005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AC3A44-5562-9EE7-7D9E-72FBDA3908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A3048F-D965-E018-808F-9AD268E0B7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527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00599-CD6C-5DD3-09CA-A8FA7B72A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6EBA50-3316-9F86-5607-EC573E8208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EB470C-4F6B-5139-EA07-2B385A81C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D236C9-A67A-880C-F803-DEF99E8A6A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200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F21EA-4CD2-7A76-13DE-627576CAD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6D27C4-7F25-C946-0DF1-E6602C80CC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44581D-431A-BBC1-7537-57013225FD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9889B-012E-E039-E035-15804BA626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84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32B1E-4C57-66B6-93D2-5A9C776A9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92CECA-EE09-F9E3-B80A-501F3F85F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20C931-1997-A2CA-65FF-CA63CF2E38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FDDBBD-4784-87CA-1B77-ADA3F709D6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291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8C024-0BD8-550B-C924-AA344209E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FBC810-0E10-DB4A-CC01-4F55385EE6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2B9B15-09C2-EBAD-00AC-1A57D5CC71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D4DC60-1C4B-2755-46B1-81ABC490A8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7400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A86A1-3C2C-98A6-3265-2F4FAA8F0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7BBEB1-F9A3-603F-78B5-7B27185343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5C44EE-3276-2E5D-A4F7-900854D15D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13B295-AE57-95F0-A7EC-7F708F07EE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432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0B24B-3A82-F02E-5595-C4DD7684D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20E5A6-14C8-5C5E-7180-F209EA952E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ABBE05-E834-B675-95B1-505DC892F2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0ED212-AF5E-AF5D-D113-115D39EB6A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404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D3EB5-FE96-CA2F-E912-E898FB365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E43FB5-1762-C9B7-A182-3058BDE626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40389D-ECA7-8125-9FE7-2980D27BA2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4F07EF-6D3D-C57E-4F20-A3FCD2325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620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AFF2D-6EAD-8F10-B91B-EB6E67781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263938-F1CD-9F99-B694-DA29408395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582ED7-519A-069D-3AE2-109EC95E9C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31B7E8-1176-11E5-B6B6-20C6B3DD84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497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A619F-0AB1-A35A-EFFE-3CDB85375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586F64-3D78-BB93-23E0-E4497F2B10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17BEE7-61C2-A80C-B5EB-627D5A461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287A42-9CD7-0114-358D-4E9551A64F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6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B0044-E18E-D762-5772-BF831C76E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268E9E-155A-128E-623A-9E523A01BC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5409E5-9887-7565-0A3B-EEB9E8BC31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FB8CA-C581-87CA-4F0F-BF8B6AA756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9697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C2BEC-2A27-C039-0D8E-4C31047A8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7F6316-E08D-8C46-42F6-592B0560F5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2C9FBA-5B9A-00F7-3201-064D00B54B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1CBC0-2D07-B554-ECB5-856CB5E3DD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4061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25C0C-4C04-83AA-6859-1F871039A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B5CCDD-ACF5-F1C4-DE61-61F80007F2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829D07-F6EC-B87F-9C3D-E2F360D573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616CD-F1E8-D1B8-A9A3-EBEEF185DA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6955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A742D-0C53-53C6-FD7E-46A37F154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FD6BE0-9FD7-E359-AC84-7FD9FE175F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5994CD-84E3-3A7F-3452-BF6F133D8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65F44-A1B8-003A-F401-C384C444DF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388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8A999-B011-1711-903E-C244FCF6C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03717B-3540-A914-253E-3C61BA85FB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D9A95C-9651-2F83-9ADE-9E71F7FF37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692171-F5C0-769F-29EB-D577A14327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751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3/17/2025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3/17/2025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rmAutofit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Ministerial Ethics?</a:t>
            </a: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71971-9CC7-D8C4-9340-5E2B68450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3F7D8-9F0F-51DF-D2D2-FB91390E4A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rmAutofit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Seven Divine Principles</a:t>
            </a:r>
          </a:p>
        </p:txBody>
      </p:sp>
    </p:spTree>
    <p:extLst>
      <p:ext uri="{BB962C8B-B14F-4D97-AF65-F5344CB8AC3E}">
        <p14:creationId xmlns:p14="http://schemas.microsoft.com/office/powerpoint/2010/main" val="432466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CB701-CC40-799E-9518-B50D4467D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57E13-43E4-FFB9-7637-F9B1575C0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rmAutofit fontScale="90000"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The Principle of Submission</a:t>
            </a:r>
          </a:p>
        </p:txBody>
      </p:sp>
    </p:spTree>
    <p:extLst>
      <p:ext uri="{BB962C8B-B14F-4D97-AF65-F5344CB8AC3E}">
        <p14:creationId xmlns:p14="http://schemas.microsoft.com/office/powerpoint/2010/main" val="208504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BF5CC-D113-0F5B-90A9-8CB8225DE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8152F-2BFA-5C2C-B5D6-BF11DAB3A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rmAutofit fontScale="90000"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The Principle of Discerning the Lord’s Body</a:t>
            </a:r>
          </a:p>
        </p:txBody>
      </p:sp>
    </p:spTree>
    <p:extLst>
      <p:ext uri="{BB962C8B-B14F-4D97-AF65-F5344CB8AC3E}">
        <p14:creationId xmlns:p14="http://schemas.microsoft.com/office/powerpoint/2010/main" val="474245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4B150-B309-CA8D-1F4A-06B9EA539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AED10-F3C0-588E-8D0A-38B2EA46E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rmAutofit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Principle of the Servant</a:t>
            </a:r>
          </a:p>
        </p:txBody>
      </p:sp>
    </p:spTree>
    <p:extLst>
      <p:ext uri="{BB962C8B-B14F-4D97-AF65-F5344CB8AC3E}">
        <p14:creationId xmlns:p14="http://schemas.microsoft.com/office/powerpoint/2010/main" val="187061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B2DB2-5E06-C491-10BE-CC2497391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19F52-4006-2345-2A22-27A733F97A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rmAutofit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Principle of Death</a:t>
            </a:r>
          </a:p>
        </p:txBody>
      </p:sp>
    </p:spTree>
    <p:extLst>
      <p:ext uri="{BB962C8B-B14F-4D97-AF65-F5344CB8AC3E}">
        <p14:creationId xmlns:p14="http://schemas.microsoft.com/office/powerpoint/2010/main" val="1617589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E4280-0B93-5FB1-26A1-54FD2F003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345C9-1122-D3B5-9669-DF340070EE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rmAutofit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Principle of Love</a:t>
            </a:r>
          </a:p>
        </p:txBody>
      </p:sp>
    </p:spTree>
    <p:extLst>
      <p:ext uri="{BB962C8B-B14F-4D97-AF65-F5344CB8AC3E}">
        <p14:creationId xmlns:p14="http://schemas.microsoft.com/office/powerpoint/2010/main" val="1371306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BA9A2-CD99-0DCB-E00A-3A7FB8F81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82581-7921-F5AC-A34C-D23E5A4908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rmAutofit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Principle of Mercy</a:t>
            </a:r>
          </a:p>
        </p:txBody>
      </p:sp>
    </p:spTree>
    <p:extLst>
      <p:ext uri="{BB962C8B-B14F-4D97-AF65-F5344CB8AC3E}">
        <p14:creationId xmlns:p14="http://schemas.microsoft.com/office/powerpoint/2010/main" val="1049431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95702-38E9-1D0E-8521-0BA707739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67D5A-F12D-7E2D-19AF-F48CBC6EC6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rmAutofit fontScale="90000"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Principle of Relinquishing Rights</a:t>
            </a:r>
          </a:p>
        </p:txBody>
      </p:sp>
    </p:spTree>
    <p:extLst>
      <p:ext uri="{BB962C8B-B14F-4D97-AF65-F5344CB8AC3E}">
        <p14:creationId xmlns:p14="http://schemas.microsoft.com/office/powerpoint/2010/main" val="27319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9156E-008F-6DA1-C92C-0A83B71A1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6A810-91A4-B2E2-25F3-91602B60E9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55980"/>
            <a:ext cx="10515600" cy="1424467"/>
          </a:xfrm>
        </p:spPr>
        <p:txBody>
          <a:bodyPr anchor="ctr" anchorCtr="0">
            <a:normAutofit fontScale="90000"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Parable of Workers in the Vineyard (Matthew 20)</a:t>
            </a:r>
            <a:br>
              <a:rPr lang="en-US" sz="8000" b="1" dirty="0">
                <a:solidFill>
                  <a:schemeClr val="bg1"/>
                </a:solidFill>
              </a:rPr>
            </a:br>
            <a:endParaRPr lang="en-US" sz="8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The Parable of the Laborers in the Vineyard From a First Century Cultural  Perspective Mt.20:1-16 - bettyscheetz.combettyscheetz.com">
            <a:extLst>
              <a:ext uri="{FF2B5EF4-FFF2-40B4-BE49-F238E27FC236}">
                <a16:creationId xmlns:a16="http://schemas.microsoft.com/office/drawing/2014/main" id="{C9C02A19-04FC-BC63-E5CF-31F8985F2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901" y="2680447"/>
            <a:ext cx="5015193" cy="347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274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DA51C-17EF-D1D2-75B9-73DB3EF67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2E79D-9824-1336-117C-2A76873A3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PH" sz="8000" b="1" i="0" u="none" strike="noStrike" baseline="0" dirty="0">
                <a:solidFill>
                  <a:schemeClr val="bg1"/>
                </a:solidFill>
                <a:latin typeface="Arial.Bold0150"/>
              </a:rPr>
              <a:t>The Minister Himself</a:t>
            </a:r>
            <a:endParaRPr lang="en-US" sz="7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385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31310-3E6B-D6B4-235F-8E15E7BDC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6AA9D-251B-264F-E155-3E4E47524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rmAutofit fontScale="90000"/>
          </a:bodyPr>
          <a:lstStyle/>
          <a:p>
            <a:pPr algn="ctr"/>
            <a:r>
              <a:rPr lang="en-US" sz="8000" b="1" i="0" u="none" strike="noStrike" baseline="0" dirty="0">
                <a:solidFill>
                  <a:schemeClr val="bg1"/>
                </a:solidFill>
                <a:latin typeface="Arial.Bold0150"/>
              </a:rPr>
              <a:t>He needs to keep physically fit, mentally alert, and spiritually</a:t>
            </a:r>
            <a:br>
              <a:rPr lang="en-US" sz="8000" b="1" i="0" u="none" strike="noStrike" baseline="0" dirty="0">
                <a:solidFill>
                  <a:schemeClr val="bg1"/>
                </a:solidFill>
                <a:latin typeface="Arial.Bold0150"/>
              </a:rPr>
            </a:br>
            <a:r>
              <a:rPr lang="en-US" sz="8000" b="1" i="0" u="none" strike="noStrike" baseline="0" dirty="0">
                <a:solidFill>
                  <a:schemeClr val="bg1"/>
                </a:solidFill>
                <a:latin typeface="Arial.Bold0150"/>
              </a:rPr>
              <a:t>vital.</a:t>
            </a:r>
            <a:endParaRPr lang="en-US" sz="7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366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A56DA-0AAD-029F-4453-E2A44A952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A1D84-131A-FFCF-9B15-9F75C3237C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rmAutofit fontScale="90000"/>
          </a:bodyPr>
          <a:lstStyle/>
          <a:p>
            <a:pPr algn="ctr"/>
            <a:r>
              <a:rPr lang="en-US" sz="8000" b="1" i="0" u="none" strike="noStrike" baseline="0" dirty="0">
                <a:solidFill>
                  <a:schemeClr val="bg1"/>
                </a:solidFill>
                <a:latin typeface="Arial.Bold0150"/>
              </a:rPr>
              <a:t>He should measure his work in terms of service, rather than</a:t>
            </a:r>
            <a:br>
              <a:rPr lang="en-US" sz="8000" b="1" i="0" u="none" strike="noStrike" baseline="0" dirty="0">
                <a:solidFill>
                  <a:schemeClr val="bg1"/>
                </a:solidFill>
                <a:latin typeface="Arial.Bold0150"/>
              </a:rPr>
            </a:br>
            <a:r>
              <a:rPr lang="en-US" sz="8000" b="1" i="0" u="none" strike="noStrike" baseline="0" dirty="0">
                <a:solidFill>
                  <a:schemeClr val="bg1"/>
                </a:solidFill>
                <a:latin typeface="Arial.Bold0150"/>
              </a:rPr>
              <a:t>income or salary. </a:t>
            </a:r>
            <a:endParaRPr lang="en-US" sz="7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530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10D6B-E5D0-1526-EC6B-138965603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B6113-1A30-80CD-9C04-5BEC58C6C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Autofit/>
          </a:bodyPr>
          <a:lstStyle/>
          <a:p>
            <a:pPr algn="ctr"/>
            <a:r>
              <a:rPr lang="en-US" sz="6000" b="1" i="0" u="none" strike="noStrike" baseline="0" dirty="0">
                <a:solidFill>
                  <a:schemeClr val="bg1"/>
                </a:solidFill>
                <a:latin typeface="Arial.Bold0150"/>
              </a:rPr>
              <a:t>The minister must guard the use of his name and never endorse</a:t>
            </a:r>
            <a:br>
              <a:rPr lang="en-US" sz="6000" b="1" i="0" u="none" strike="noStrike" baseline="0" dirty="0">
                <a:solidFill>
                  <a:schemeClr val="bg1"/>
                </a:solidFill>
                <a:latin typeface="Arial.Bold0150"/>
              </a:rPr>
            </a:br>
            <a:r>
              <a:rPr lang="en-US" sz="6000" b="1" i="0" u="none" strike="noStrike" baseline="0" dirty="0">
                <a:solidFill>
                  <a:schemeClr val="bg1"/>
                </a:solidFill>
                <a:latin typeface="Arial.Bold0150"/>
              </a:rPr>
              <a:t>causes and projects of which he cannot be sure.</a:t>
            </a:r>
            <a:endParaRPr lang="en-US" sz="447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236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D3332-3023-237F-236B-5CFA84432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EE159-D10B-68CB-DB5D-1BE24A0E71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Autofit/>
          </a:bodyPr>
          <a:lstStyle/>
          <a:p>
            <a:pPr algn="ctr"/>
            <a:r>
              <a:rPr lang="en-US" sz="6000" b="1" i="0" u="none" strike="noStrike" baseline="0" dirty="0">
                <a:solidFill>
                  <a:schemeClr val="bg1"/>
                </a:solidFill>
                <a:latin typeface="Arial.Bold0150"/>
              </a:rPr>
              <a:t>He must keep the nobility of his calling uppermost in his mind.</a:t>
            </a:r>
            <a:endParaRPr lang="en-US" sz="447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295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37932-5042-9EA2-56A9-D7AFBB019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FC8AB-E47F-DEF7-39EC-B7E2F4B4B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Autofit/>
          </a:bodyPr>
          <a:lstStyle/>
          <a:p>
            <a:pPr algn="ctr"/>
            <a:r>
              <a:rPr lang="en-US" sz="6000" b="1" i="0" u="none" strike="noStrike" baseline="0" dirty="0">
                <a:solidFill>
                  <a:schemeClr val="bg1"/>
                </a:solidFill>
                <a:latin typeface="Arial.Bold0150"/>
              </a:rPr>
              <a:t>Does he owe anything to his physical being? He must eat</a:t>
            </a:r>
            <a:br>
              <a:rPr lang="en-US" sz="6000" b="1" i="0" u="none" strike="noStrike" baseline="0" dirty="0">
                <a:solidFill>
                  <a:schemeClr val="bg1"/>
                </a:solidFill>
                <a:latin typeface="Arial.Bold0150"/>
              </a:rPr>
            </a:br>
            <a:r>
              <a:rPr lang="en-US" sz="6000" b="1" i="0" u="none" strike="noStrike" baseline="0" dirty="0">
                <a:solidFill>
                  <a:schemeClr val="bg1"/>
                </a:solidFill>
                <a:latin typeface="Arial.Bold0150"/>
              </a:rPr>
              <a:t>properly.</a:t>
            </a:r>
            <a:endParaRPr lang="en-US" sz="447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330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47043-0A72-0841-E08F-778C2546A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1F036-FA24-09F5-B15A-419DD47B8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Autofit/>
          </a:bodyPr>
          <a:lstStyle/>
          <a:p>
            <a:pPr algn="ctr"/>
            <a:r>
              <a:rPr lang="en-US" sz="6000" b="1" i="0" u="none" strike="noStrike" baseline="0" dirty="0">
                <a:solidFill>
                  <a:schemeClr val="bg1"/>
                </a:solidFill>
                <a:latin typeface="Arial.Bold0150"/>
              </a:rPr>
              <a:t>A minister needs to take time for proper rest and relaxation.</a:t>
            </a:r>
            <a:endParaRPr lang="en-US" sz="447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422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D365F-ACA2-9ABE-5B6C-DAE5176D3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6E003-1E70-9B43-A264-E6AFF81DF2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Autofit/>
          </a:bodyPr>
          <a:lstStyle/>
          <a:p>
            <a:pPr algn="ctr"/>
            <a:r>
              <a:rPr lang="en-US" sz="6000" b="1" i="0" u="none" strike="noStrike" baseline="0" dirty="0">
                <a:solidFill>
                  <a:schemeClr val="bg1"/>
                </a:solidFill>
                <a:latin typeface="Arial.Bold0150"/>
              </a:rPr>
              <a:t>What does the minister owe himself mentally? He must cultivate</a:t>
            </a:r>
            <a:br>
              <a:rPr lang="en-US" sz="6000" b="1" i="0" u="none" strike="noStrike" baseline="0" dirty="0">
                <a:solidFill>
                  <a:schemeClr val="bg1"/>
                </a:solidFill>
                <a:latin typeface="Arial.Bold0150"/>
              </a:rPr>
            </a:br>
            <a:r>
              <a:rPr lang="en-US" sz="6000" b="1" i="0" u="none" strike="noStrike" baseline="0" dirty="0">
                <a:solidFill>
                  <a:schemeClr val="bg1"/>
                </a:solidFill>
                <a:latin typeface="Arial.Bold0150"/>
              </a:rPr>
              <a:t>his mind by reading the most useful and helpful books and literature.</a:t>
            </a:r>
            <a:endParaRPr lang="en-US" sz="447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834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5C4B1-2F90-1326-EB79-C5DF258A9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ABA63-0E11-4516-B649-2C050C9E6C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Autofit/>
          </a:bodyPr>
          <a:lstStyle/>
          <a:p>
            <a:pPr algn="ctr"/>
            <a:r>
              <a:rPr lang="en-US" sz="6000" b="1" i="0" u="none" strike="noStrike" baseline="0" dirty="0">
                <a:solidFill>
                  <a:schemeClr val="bg1"/>
                </a:solidFill>
                <a:latin typeface="Arial.Bold0150"/>
              </a:rPr>
              <a:t>The </a:t>
            </a:r>
            <a:r>
              <a:rPr lang="en-US" sz="6000" b="1" i="0" u="none" strike="noStrike" baseline="0" dirty="0" err="1">
                <a:solidFill>
                  <a:schemeClr val="bg1"/>
                </a:solidFill>
                <a:latin typeface="Arial.Bold0150"/>
              </a:rPr>
              <a:t>ministers</a:t>
            </a:r>
            <a:r>
              <a:rPr lang="en-US" sz="6000" b="1" i="0" u="none" strike="noStrike" baseline="0" dirty="0">
                <a:solidFill>
                  <a:schemeClr val="bg1"/>
                </a:solidFill>
                <a:latin typeface="Arial.Bold0150"/>
              </a:rPr>
              <a:t> spiritual well being is primary to his calling and</a:t>
            </a:r>
            <a:br>
              <a:rPr lang="en-US" sz="6000" b="1" i="0" u="none" strike="noStrike" baseline="0" dirty="0">
                <a:solidFill>
                  <a:schemeClr val="bg1"/>
                </a:solidFill>
                <a:latin typeface="Arial.Bold0150"/>
              </a:rPr>
            </a:br>
            <a:r>
              <a:rPr lang="en-US" sz="6000" b="1" i="0" u="none" strike="noStrike" baseline="0" dirty="0">
                <a:solidFill>
                  <a:schemeClr val="bg1"/>
                </a:solidFill>
                <a:latin typeface="Arial.Bold0150"/>
              </a:rPr>
              <a:t>work.</a:t>
            </a:r>
            <a:endParaRPr lang="en-US" sz="447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145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90D00-C1D6-DD12-8E02-770727A54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67650-BD15-3EA5-A93E-82BC42581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408" y="2349674"/>
            <a:ext cx="10515600" cy="2387600"/>
          </a:xfrm>
        </p:spPr>
        <p:txBody>
          <a:bodyPr anchor="ctr" anchorCtr="0">
            <a:noAutofit/>
          </a:bodyPr>
          <a:lstStyle/>
          <a:p>
            <a:pPr algn="ctr"/>
            <a:r>
              <a:rPr lang="en-US" sz="8000" b="1" i="0" u="none" strike="noStrike" baseline="0" dirty="0">
                <a:solidFill>
                  <a:schemeClr val="bg1"/>
                </a:solidFill>
                <a:latin typeface="Arial.Bold0150"/>
              </a:rPr>
              <a:t>The </a:t>
            </a:r>
            <a:r>
              <a:rPr lang="en-US" sz="8000" b="1" i="0" u="none" strike="noStrike" baseline="0" dirty="0" err="1">
                <a:solidFill>
                  <a:schemeClr val="bg1"/>
                </a:solidFill>
                <a:latin typeface="Arial.Bold0150"/>
              </a:rPr>
              <a:t>Ministers</a:t>
            </a:r>
            <a:r>
              <a:rPr lang="en-US" sz="8000" b="1" i="0" u="none" strike="noStrike" baseline="0" dirty="0">
                <a:solidFill>
                  <a:schemeClr val="bg1"/>
                </a:solidFill>
                <a:latin typeface="Arial.Bold0150"/>
              </a:rPr>
              <a:t> Relationships</a:t>
            </a:r>
            <a:br>
              <a:rPr lang="en-US" sz="8000" b="1" i="0" u="none" strike="noStrike" baseline="0" dirty="0">
                <a:solidFill>
                  <a:schemeClr val="bg1"/>
                </a:solidFill>
                <a:latin typeface="Arial.Bold0150"/>
              </a:rPr>
            </a:br>
            <a:r>
              <a:rPr lang="en-US" sz="8000" b="1" i="0" u="none" strike="noStrike" baseline="0" dirty="0">
                <a:solidFill>
                  <a:schemeClr val="bg1"/>
                </a:solidFill>
                <a:latin typeface="Arial.Bold0150"/>
              </a:rPr>
              <a:t>with His Predecessor</a:t>
            </a:r>
            <a:endParaRPr lang="en-US" sz="7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763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6EFA9-3087-5004-1CED-DC08404A0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BFB889-7C11-2F84-9865-E502E4E91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7669968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108_Win32 v2" id="{08D89365-2E4C-432D-9349-8DF9B80AEEA1}" vid="{010FF314-90DF-4A21-BD0D-ADCBA34234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563EE24-83AF-4B4D-B45B-11D1ECD436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FC9C26-AD58-4393-99DE-F67958CF6A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3EE4EA-81C0-48D0-BEBD-A2EFD6B38B4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{976DBE01-BC1C-402D-89A0-0942F835BD29}tf10001108_win32</Template>
  <TotalTime>1422</TotalTime>
  <Words>215</Words>
  <Application>Microsoft Office PowerPoint</Application>
  <PresentationFormat>Widescreen</PresentationFormat>
  <Paragraphs>41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Arial.Bold0150</vt:lpstr>
      <vt:lpstr>Calibri</vt:lpstr>
      <vt:lpstr>Segoe UI</vt:lpstr>
      <vt:lpstr>Segoe UI Light</vt:lpstr>
      <vt:lpstr>Custom</vt:lpstr>
      <vt:lpstr>Ministerial Ethics?</vt:lpstr>
      <vt:lpstr>Seven Divine Principles</vt:lpstr>
      <vt:lpstr>The Principle of Submission</vt:lpstr>
      <vt:lpstr>The Principle of Discerning the Lord’s Body</vt:lpstr>
      <vt:lpstr>Principle of the Servant</vt:lpstr>
      <vt:lpstr>Principle of Death</vt:lpstr>
      <vt:lpstr>Principle of Love</vt:lpstr>
      <vt:lpstr>Principle of Mercy</vt:lpstr>
      <vt:lpstr>Principle of Relinquishing Rights</vt:lpstr>
      <vt:lpstr>Parable of Workers in the Vineyard (Matthew 20) </vt:lpstr>
      <vt:lpstr>The Minister Himself</vt:lpstr>
      <vt:lpstr>He needs to keep physically fit, mentally alert, and spiritually vital.</vt:lpstr>
      <vt:lpstr>He should measure his work in terms of service, rather than income or salary. </vt:lpstr>
      <vt:lpstr>The minister must guard the use of his name and never endorse causes and projects of which he cannot be sure.</vt:lpstr>
      <vt:lpstr>He must keep the nobility of his calling uppermost in his mind.</vt:lpstr>
      <vt:lpstr>Does he owe anything to his physical being? He must eat properly.</vt:lpstr>
      <vt:lpstr>A minister needs to take time for proper rest and relaxation.</vt:lpstr>
      <vt:lpstr>What does the minister owe himself mentally? He must cultivate his mind by reading the most useful and helpful books and literature.</vt:lpstr>
      <vt:lpstr>The ministers spiritual well being is primary to his calling and work.</vt:lpstr>
      <vt:lpstr>The Ministers Relationships with His Predecessor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Young Professional and Evangelism</dc:title>
  <dc:creator>Paul Jake</dc:creator>
  <cp:keywords/>
  <cp:lastModifiedBy>Paul Jake Tolentino</cp:lastModifiedBy>
  <cp:revision>6</cp:revision>
  <dcterms:created xsi:type="dcterms:W3CDTF">2024-01-25T13:17:13Z</dcterms:created>
  <dcterms:modified xsi:type="dcterms:W3CDTF">2025-03-18T02:44:17Z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